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26" autoAdjust="0"/>
  </p:normalViewPr>
  <p:slideViewPr>
    <p:cSldViewPr>
      <p:cViewPr varScale="1">
        <p:scale>
          <a:sx n="44" d="100"/>
          <a:sy n="44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3-02-04T22:01:01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9084 7794,'179'179,"60"90,0-31,-239-238</inkml:trace>
  <inkml:trace contextRef="#ctx0" brushRef="#br0" timeOffset="981.0561">9622 7943,'0'-209,"-90"388,-89 90,89-30,60-150</inkml:trace>
  <inkml:trace contextRef="#ctx0" brushRef="#br0" timeOffset="1641.0938">9921 8062,'179'0,"90"-29,-239 29</inkml:trace>
  <inkml:trace contextRef="#ctx0" brushRef="#br0" timeOffset="2482.1419">10578 7764,'60'149,"-60"60,209-209,0-30,-179 30</inkml:trace>
  <inkml:trace contextRef="#ctx0" brushRef="#br0" timeOffset="3031.1733">10847 7644,'90'209,"-31"0,1 60,-30-60,-30-179</inkml:trace>
  <inkml:trace contextRef="#ctx0" brushRef="#br0" timeOffset="3620.207">11325 8033,'209'-30,"1"0,-121 30</inkml:trace>
  <inkml:trace contextRef="#ctx0" brushRef="#br0" timeOffset="4090.2339">11504 8271,'180'-29,"-1"-61</inkml:trace>
  <inkml:trace contextRef="#ctx0" brushRef="#br0" timeOffset="5061.2894">12222 7525,'-120'209,"120"0,0 0,150 0,59-209,-60-269,-179 1,-209 29,0 89,209 150</inkml:trace>
  <inkml:trace contextRef="#ctx0" brushRef="#br0" timeOffset="5851.3346">13805 7585,'90'209,"119"30,30 29,-209-238</inkml:trace>
  <inkml:trace contextRef="#ctx0" brushRef="#br0" timeOffset="6290.3597">14254 7525,'-150'209,"-59"119,60-59,29-30,120-239</inkml:trace>
  <inkml:trace contextRef="#ctx0" brushRef="#br0" timeOffset="6900.3946">14792 7525,'29'179,"31"60,0-30,-60-119</inkml:trace>
  <inkml:trace contextRef="#ctx0" brushRef="#br0" timeOffset="7281.4164">14642 7913,'239'-119,"-30"119,-149 0</inkml:trace>
  <inkml:trace contextRef="#ctx0" brushRef="#br0" timeOffset="8382.4794">15270 7525,'269'-209,"-120"418,-209 60,-179 29,299-507,209 179,-60 30,-149 239,-150 30,-179-120,60-149,90-149</inkml:trace>
  <inkml:trace contextRef="#ctx0" brushRef="#br0" timeOffset="8921.5102">16256 7495,'179'0,"90"-60,-239 60</inkml:trace>
  <inkml:trace contextRef="#ctx0" brushRef="#br0" timeOffset="9331.5337">16375 7973,'180'-60,"29"30,-60 30</inkml:trace>
  <inkml:trace contextRef="#ctx0" brushRef="#br0" timeOffset="10591.6058">17451 7107,'-209'209,"179"0,30 0,60 60,179-60,-30-239,-89-239,-61 0,-148 60,-121 0,-58 179,208 30</inkml:trace>
  <inkml:trace contextRef="#ctx0" brushRef="#br0" timeOffset="11759.6726">10190 9824,'179'90,"30"149,-59-1</inkml:trace>
  <inkml:trace contextRef="#ctx0" brushRef="#br0" timeOffset="12172.6962">10488 9734,'-89'239,"-61"60,121-209</inkml:trace>
  <inkml:trace contextRef="#ctx0" brushRef="#br0" timeOffset="12580.7195">10877 9645,'209'-60,"0"0,-119 60</inkml:trace>
  <inkml:trace contextRef="#ctx0" brushRef="#br0" timeOffset="12920.739">11116 9884,'149'-60,"90"0,-209 60</inkml:trace>
  <inkml:trace contextRef="#ctx0" brushRef="#br0" timeOffset="13490.7716">11773 9376,'0'239,"60"-30,149-209,1-60,-1 60,-209 0</inkml:trace>
  <inkml:trace contextRef="#ctx0" brushRef="#br0" timeOffset="13929.7967">12371 9346,'60'179,"59"90,-59 0,-60-60</inkml:trace>
  <inkml:trace contextRef="#ctx0" brushRef="#br0" timeOffset="14719.8419">14881 9376,'209'179,"30"60,-59-30</inkml:trace>
  <inkml:trace contextRef="#ctx0" brushRef="#br0" timeOffset="15108.8641">15300 9287,'-60'209,"-90"59,1-29,179-239</inkml:trace>
  <inkml:trace contextRef="#ctx0" brushRef="#br0" timeOffset="15519.8876">15688 9436,'179'0,"90"0</inkml:trace>
  <inkml:trace contextRef="#ctx0" brushRef="#br0" timeOffset="15850.9066">15808 9705,'149'0,"90"-60,-179 30</inkml:trace>
  <inkml:trace contextRef="#ctx0" brushRef="#br0" timeOffset="16350.9352">16734 9436,'239'0,"-30"0,-209-30</inkml:trace>
  <inkml:trace contextRef="#ctx0" brushRef="#br0" timeOffset="17330.9912">17421 9227,'209'-209,"-59"388,-240 60,-149 0,418-478,31 149,29 299,-180 0,-118 30,-151-209,1-30,90-30</inkml:trace>
  <inkml:trace contextRef="#ctx0" brushRef="#br0" timeOffset="21840.2491">18437 8898,'-179'-29,"-30"29,-60 0,-30 59,90-29,0-30,-60 30,59 0,1-30,0 89,-60-29,0-30,0-30,60 60,-60-30,60-30,0 0,-60-60,60 60,-60 60,30-31,0 1,29-30,1-119,-30 89,30 30,0 0,0-60,-30-149,29 179,-29 120,-30 59,30-59,30-60,0 0,-30 119,90 90,119-30,30 0,0 0,209 30,0-209,60-30,-30 0,30 0,-60-30,60 0,0-30,0-59,0 89,-60 0,0 0,0 30,60 0,-59 30,-1-30,60 30,-30-30,30 0,-60 60,0-90,60 30,0 0,-60 30,0-1,60-58,0 58,-60-29,30-29,0-1,-59 30,29 0,0 0,30-30,-30-30,1-59,29-1,-90-119,-149 30,-149 0,-90 0,-1 90,240 119</inkml:trace>
  <inkml:trace contextRef="#ctx0" brushRef="#br0" timeOffset="23530.3458">8367 14183,'119'0,"120"-59,-149 29</inkml:trace>
  <inkml:trace contextRef="#ctx0" brushRef="#br0" timeOffset="24101.3785">9024 13795,'299'209,"-150"30,-89-209</inkml:trace>
  <inkml:trace contextRef="#ctx0" brushRef="#br0" timeOffset="24570.4053">9413 13676,'-90'179,"0"60,-89-30,179-209</inkml:trace>
  <inkml:trace contextRef="#ctx0" brushRef="#br0" timeOffset="25149.4384">9921 13646,'89'149,"-59"90,-30-30</inkml:trace>
  <inkml:trace contextRef="#ctx0" brushRef="#br0" timeOffset="25531.4603">9682 14034,'209'-119,"0"89,-89 30</inkml:trace>
  <inkml:trace contextRef="#ctx0" brushRef="#br0" timeOffset="26341.5066">10429 13616,'269'-119,"-120"328,-149 59,-149 1,-120-149,239-300,209 151,0 208,1-120</inkml:trace>
  <inkml:trace contextRef="#ctx0" brushRef="#br0" timeOffset="26871.5369">11206 13706,'209'0,"60"0,-150-30</inkml:trace>
  <inkml:trace contextRef="#ctx0" brushRef="#br0" timeOffset="27259.5591">11265 14094,'180'-149,"89"178,-60-29</inkml:trace>
  <inkml:trace contextRef="#ctx0" brushRef="#br0" timeOffset="28001.6016">12341 13556,'-60'180,"60"118,150-59,59-239,30-239,-269-30,-179-29,0 238,119 120</inkml:trace>
  <inkml:trace contextRef="#ctx0" brushRef="#br0" timeOffset="29010.6593">15031 13497,'149'179,"90"60,30 0,-239-239</inkml:trace>
  <inkml:trace contextRef="#ctx0" brushRef="#br0" timeOffset="29349.6787">15539 13407,'-30'209,"-90"120,1-61,59-178</inkml:trace>
  <inkml:trace contextRef="#ctx0" brushRef="#br0" timeOffset="29830.7062">16106 13706,'210'0,"58"-30,-208 30</inkml:trace>
  <inkml:trace contextRef="#ctx0" brushRef="#br0" timeOffset="30570.7485">16913 13198,'0'239,"-30"-30,30 0,30 60,209-210,-30-88,30-270,-239 60,-209 209,0 269,119-30,270-209</inkml:trace>
  <inkml:trace contextRef="#ctx0" brushRef="#br0" timeOffset="31001.7732">17869 13318,'150'0,"119"-60,-150 30</inkml:trace>
  <inkml:trace contextRef="#ctx0" brushRef="#br0" timeOffset="31330.792">17869 13676,'180'0,"29"0,-60-60</inkml:trace>
  <inkml:trace contextRef="#ctx0" brushRef="#br0" timeOffset="32040.8326">18975 12870,'-149'239,"119"-1,30 61,119-60,150-239,-30-209,-209-30,-60 30,-269 0,90 209</inkml:trace>
  <inkml:trace contextRef="#ctx0" brushRef="#br0" timeOffset="33459.9138">9652 15587,'209'0,"0"0,0-30</inkml:trace>
  <inkml:trace contextRef="#ctx0" brushRef="#br0" timeOffset="34030.9464">10578 15229,'179'149,"-59"90,89-60,-209-239</inkml:trace>
  <inkml:trace contextRef="#ctx0" brushRef="#br0" timeOffset="34501.9734">10907 15109,'-60'239,"-89"0,29-30,120-179</inkml:trace>
  <inkml:trace contextRef="#ctx0" brushRef="#br0" timeOffset="34992.0014">11325 15318,'179'0,"-59"0</inkml:trace>
  <inkml:trace contextRef="#ctx0" brushRef="#br0" timeOffset="35421.0259">11385 15587,'149'0,"90"-120,-209 120</inkml:trace>
  <inkml:trace contextRef="#ctx0" brushRef="#br0" timeOffset="35911.054">12042 15318,'150'-30,"-61"-29</inkml:trace>
  <inkml:trace contextRef="#ctx0" brushRef="#br0" timeOffset="36831.1066">12461 15020,'269'-90,"-60"359,-209-30,-120-1,-89-118,119-329,300 89,-1 270,30 29,-149-149</inkml:trace>
  <inkml:trace contextRef="#ctx0" brushRef="#br0" timeOffset="38082.1781">16704 15199,'209'209,"-59"119,-1-149</inkml:trace>
  <inkml:trace contextRef="#ctx0" brushRef="#br0" timeOffset="38461.1998">17152 15049,'-149'209,"-1"90,31-90,59-119</inkml:trace>
  <inkml:trace contextRef="#ctx0" brushRef="#br0" timeOffset="38942.2273">17720 15079,'149'0,"90"-30,-119 1</inkml:trace>
  <inkml:trace contextRef="#ctx0" brushRef="#br0" timeOffset="39271.2461">17660 15527,'269'-60,"-60"-29,-59 89</inkml:trace>
  <inkml:trace contextRef="#ctx0" brushRef="#br0" timeOffset="40111.2942">19035 14631,'-120'150,"90"89,30-30,0 0,90 0,149-209,0-90,-149-119,-269 0,-61 418,181 0,148-60</inkml:trace>
  <inkml:trace contextRef="#ctx0" brushRef="#br0" timeOffset="42470.4291">19782 14542,'-209'-120,"-90"90,60 1,30 29,-30 0,0 29,29 61,-59-30,60 29,-30-29,30 60,-30-61,30 1,0 0,-30 29,-1 120,240 60,150 0,89-30,-30-120,60-29,0-61,0-29,0-89,-60 29,30-29,-30 89,0-60,60-30,-59 31,29-31,-30 30,0 30,30-59,-30-90,-209-30,-119-90,-120 120,29 149,-29-149,239 179</inkml:trace>
  <inkml:trace contextRef="#ctx0" brushRef="#br0" timeOffset="43701.4995">11445 17139,'59'210,"151"118,-1-89,-149-150</inkml:trace>
  <inkml:trace contextRef="#ctx0" brushRef="#br0" timeOffset="44122.5236">11893 17020,'-30'149,"-60"60,-89 30,0-30</inkml:trace>
  <inkml:trace contextRef="#ctx0" brushRef="#br0" timeOffset="44762.5602">12311 17110,'180'-90,"59"-29,-269 148</inkml:trace>
  <inkml:trace contextRef="#ctx0" brushRef="#br0" timeOffset="45100.5796">12371 17378,'209'-89,"0"-1</inkml:trace>
  <inkml:trace contextRef="#ctx0" brushRef="#br0" timeOffset="45919.6264">13088 16751,'239'-209,"-30"209,-179 239,-119 90,-120-150,-31-239,480-119,28 239,-28 89</inkml:trace>
  <inkml:trace contextRef="#ctx0" brushRef="#br0" timeOffset="48201.7569">13895 16363,'-209'-149,"0"119,0 0,-31 30,31 120,-60 29,30-30,30-89,-30 30,30 29,-30 61,-30-61,60-29,0 0,-1 179,180 0,30-30,240 29,-1-148,30 0,-60-90,-30 0,60 29,0-29,0-89,-30-1,90-89,-30 119,0-59,0 0,-60 59,30-30,0-149,-89 0,-150 30,-239-29,29-31,-88 30,298 239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B353-5E73-4591-AE4D-4B712B817D43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49B7-20BE-4DAF-95CE-CB6B8046E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A49B7-20BE-4DAF-95CE-CB6B8046E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5CE743-D4EC-4996-A5DA-5D168D91605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819739-CA01-42A9-AF42-42F0FFA5F53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Monday, February 4, 2013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32560" y="1850064"/>
                <a:ext cx="7406640" cy="43221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Agenda:</a:t>
                </a:r>
              </a:p>
              <a:p>
                <a:pPr marL="484632" indent="-457200">
                  <a:buFont typeface="Arial" charset="0"/>
                  <a:buChar char="•"/>
                </a:pPr>
                <a:r>
                  <a:rPr lang="en-US" dirty="0" smtClean="0"/>
                  <a:t>TISK &amp; No MM</a:t>
                </a:r>
              </a:p>
              <a:p>
                <a:pPr marL="484632" indent="-457200">
                  <a:buFont typeface="Arial" charset="0"/>
                  <a:buChar char="•"/>
                </a:pPr>
                <a:r>
                  <a:rPr lang="en-US" dirty="0" smtClean="0"/>
                  <a:t>HW Check</a:t>
                </a:r>
              </a:p>
              <a:p>
                <a:pPr marL="484632" indent="-457200">
                  <a:buFont typeface="Arial" charset="0"/>
                  <a:buChar char="•"/>
                </a:pPr>
                <a:r>
                  <a:rPr lang="en-US" dirty="0" smtClean="0"/>
                  <a:t>Lesson 12-7 </a:t>
                </a:r>
              </a:p>
              <a:p>
                <a:pPr marL="484632" indent="-457200">
                  <a:buFont typeface="Arial" charset="0"/>
                  <a:buChar char="•"/>
                </a:pPr>
                <a:r>
                  <a:rPr lang="en-US" dirty="0" smtClean="0"/>
                  <a:t>Homework: Finish Ch12 HW Packet 2</a:t>
                </a:r>
              </a:p>
              <a:p>
                <a:r>
                  <a:rPr lang="en-US" dirty="0" smtClean="0"/>
                  <a:t>TISK</a:t>
                </a:r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Evaluate: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−8+12−3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−6+7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−4</m:t>
                    </m:r>
                  </m:oMath>
                </a14:m>
                <a:endParaRPr lang="en-US" dirty="0" smtClean="0"/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Write the equation of a line that passes through the points (-5, 12) and (-10, 10). </a:t>
                </a:r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Write and solve a proportion:</a:t>
                </a:r>
                <a:br>
                  <a:rPr lang="en-US" dirty="0" smtClean="0"/>
                </a:br>
                <a:r>
                  <a:rPr lang="en-US" dirty="0" smtClean="0"/>
                  <a:t>Twenty-eight is thirty percent of what number?</a:t>
                </a:r>
              </a:p>
              <a:p>
                <a:pPr marL="541782" indent="-514350">
                  <a:buAutoNum type="arabi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32560" y="1850064"/>
                <a:ext cx="7406640" cy="4322136"/>
              </a:xfrm>
              <a:blipFill rotWithShape="1">
                <a:blip r:embed="rId3"/>
                <a:stretch>
                  <a:fillRect l="-905" t="-2958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54032"/>
              </p:ext>
            </p:extLst>
          </p:nvPr>
        </p:nvGraphicFramePr>
        <p:xfrm>
          <a:off x="3733800" y="2736273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00400" y="2583873"/>
            <a:ext cx="3505200" cy="2895600"/>
            <a:chOff x="914400" y="3886200"/>
            <a:chExt cx="3505200" cy="28956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87631" y="5402544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No!</a:t>
            </a:r>
          </a:p>
          <a:p>
            <a:pPr algn="ctr"/>
            <a:r>
              <a:rPr lang="en-US" sz="4400" dirty="0" smtClean="0"/>
              <a:t>It’s not a function.</a:t>
            </a:r>
            <a:endParaRPr lang="en-US" sz="4400" dirty="0"/>
          </a:p>
        </p:txBody>
      </p:sp>
      <p:sp>
        <p:nvSpPr>
          <p:cNvPr id="4" name="Freeform 3"/>
          <p:cNvSpPr/>
          <p:nvPr/>
        </p:nvSpPr>
        <p:spPr>
          <a:xfrm rot="5706462">
            <a:off x="4085112" y="2731325"/>
            <a:ext cx="1508166" cy="2612607"/>
          </a:xfrm>
          <a:custGeom>
            <a:avLst/>
            <a:gdLst>
              <a:gd name="connsiteX0" fmla="*/ 0 w 1508166"/>
              <a:gd name="connsiteY0" fmla="*/ 0 h 2612607"/>
              <a:gd name="connsiteX1" fmla="*/ 415636 w 1508166"/>
              <a:gd name="connsiteY1" fmla="*/ 1864426 h 2612607"/>
              <a:gd name="connsiteX2" fmla="*/ 783771 w 1508166"/>
              <a:gd name="connsiteY2" fmla="*/ 2612571 h 2612607"/>
              <a:gd name="connsiteX3" fmla="*/ 1175657 w 1508166"/>
              <a:gd name="connsiteY3" fmla="*/ 1840675 h 2612607"/>
              <a:gd name="connsiteX4" fmla="*/ 1508166 w 1508166"/>
              <a:gd name="connsiteY4" fmla="*/ 0 h 26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2612607">
                <a:moveTo>
                  <a:pt x="0" y="0"/>
                </a:moveTo>
                <a:cubicBezTo>
                  <a:pt x="142504" y="714499"/>
                  <a:pt x="285008" y="1428998"/>
                  <a:pt x="415636" y="1864426"/>
                </a:cubicBezTo>
                <a:cubicBezTo>
                  <a:pt x="546264" y="2299854"/>
                  <a:pt x="657101" y="2616529"/>
                  <a:pt x="783771" y="2612571"/>
                </a:cubicBezTo>
                <a:cubicBezTo>
                  <a:pt x="910441" y="2608613"/>
                  <a:pt x="1054925" y="2276103"/>
                  <a:pt x="1175657" y="1840675"/>
                </a:cubicBezTo>
                <a:cubicBezTo>
                  <a:pt x="1296389" y="1405247"/>
                  <a:pt x="1402277" y="702623"/>
                  <a:pt x="1508166" y="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81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graph a </a:t>
            </a:r>
            <a:br>
              <a:rPr lang="en-US" dirty="0" smtClean="0"/>
            </a:br>
            <a:r>
              <a:rPr lang="en-US" dirty="0" smtClean="0"/>
              <a:t>quadratic function,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Choose 5 </a:t>
            </a:r>
            <a:r>
              <a:rPr lang="en-US" i="1" dirty="0" smtClean="0"/>
              <a:t>x</a:t>
            </a:r>
            <a:r>
              <a:rPr lang="en-US" dirty="0" smtClean="0"/>
              <a:t>-values:</a:t>
            </a:r>
          </a:p>
          <a:p>
            <a:pPr lvl="2"/>
            <a:r>
              <a:rPr lang="en-US" dirty="0" smtClean="0"/>
              <a:t>Two positive, two negative, and zero.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Evaluate the function at those values.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Plot the points.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Connect with a smooth curve.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1143000"/>
                <a:ext cx="38862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143000"/>
                <a:ext cx="3886200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2512" t="-77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6424880"/>
                  </p:ext>
                </p:extLst>
              </p:nvPr>
            </p:nvGraphicFramePr>
            <p:xfrm>
              <a:off x="4724400" y="1613000"/>
              <a:ext cx="1447800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3900"/>
                    <a:gridCol w="723900"/>
                  </a:tblGrid>
                  <a:tr h="362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x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62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2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2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2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237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6424880"/>
                  </p:ext>
                </p:extLst>
              </p:nvPr>
            </p:nvGraphicFramePr>
            <p:xfrm>
              <a:off x="4724400" y="1613000"/>
              <a:ext cx="1447800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3900"/>
                    <a:gridCol w="7239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x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333" b="-5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59129"/>
              </p:ext>
            </p:extLst>
          </p:nvPr>
        </p:nvGraphicFramePr>
        <p:xfrm>
          <a:off x="4724400" y="1613000"/>
          <a:ext cx="7239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</a:tblGrid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9949" y="1905000"/>
                <a:ext cx="302435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49" y="1905000"/>
                <a:ext cx="3024354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600" y="1980700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980700"/>
                <a:ext cx="3866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25991" y="2350032"/>
                <a:ext cx="302435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91" y="2350032"/>
                <a:ext cx="3024354" cy="37555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62600" y="235314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353142"/>
                <a:ext cx="38664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10419" y="2748648"/>
                <a:ext cx="25049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19" y="2748648"/>
                <a:ext cx="2504981" cy="375552"/>
              </a:xfrm>
              <a:prstGeom prst="rect">
                <a:avLst/>
              </a:prstGeom>
              <a:blipFill rotWithShape="1"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62600" y="2725584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725584"/>
                <a:ext cx="3866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10418" y="3129148"/>
                <a:ext cx="25049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18" y="3129148"/>
                <a:ext cx="2504981" cy="375552"/>
              </a:xfrm>
              <a:prstGeom prst="rect">
                <a:avLst/>
              </a:prstGeom>
              <a:blipFill rotWithShape="1"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62600" y="312914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129148"/>
                <a:ext cx="38664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391615" y="3522013"/>
                <a:ext cx="25049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15" y="3522013"/>
                <a:ext cx="2504981" cy="375552"/>
              </a:xfrm>
              <a:prstGeom prst="rect">
                <a:avLst/>
              </a:prstGeom>
              <a:blipFill rotWithShape="1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62600" y="3472750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72750"/>
                <a:ext cx="38664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63936"/>
              </p:ext>
            </p:extLst>
          </p:nvPr>
        </p:nvGraphicFramePr>
        <p:xfrm>
          <a:off x="5949240" y="4038600"/>
          <a:ext cx="228036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045"/>
                <a:gridCol w="285045"/>
                <a:gridCol w="285045"/>
                <a:gridCol w="285045"/>
                <a:gridCol w="285045"/>
                <a:gridCol w="285045"/>
                <a:gridCol w="285045"/>
                <a:gridCol w="285045"/>
              </a:tblGrid>
              <a:tr h="2576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76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369052" y="3980213"/>
            <a:ext cx="3505200" cy="2895600"/>
            <a:chOff x="914400" y="3886200"/>
            <a:chExt cx="3505200" cy="28956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914400" y="6382987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6410419" y="61722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15219" y="64008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34200" y="61722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24819" y="53340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29619" y="39624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461033" y="4025735"/>
            <a:ext cx="1210427" cy="2470108"/>
          </a:xfrm>
          <a:custGeom>
            <a:avLst/>
            <a:gdLst>
              <a:gd name="connsiteX0" fmla="*/ 1210427 w 1210427"/>
              <a:gd name="connsiteY0" fmla="*/ 0 h 2470108"/>
              <a:gd name="connsiteX1" fmla="*/ 913544 w 1210427"/>
              <a:gd name="connsiteY1" fmla="*/ 1389413 h 2470108"/>
              <a:gd name="connsiteX2" fmla="*/ 592910 w 1210427"/>
              <a:gd name="connsiteY2" fmla="*/ 2220686 h 2470108"/>
              <a:gd name="connsiteX3" fmla="*/ 331653 w 1210427"/>
              <a:gd name="connsiteY3" fmla="*/ 2470068 h 2470108"/>
              <a:gd name="connsiteX4" fmla="*/ 22894 w 1210427"/>
              <a:gd name="connsiteY4" fmla="*/ 2208810 h 2470108"/>
              <a:gd name="connsiteX5" fmla="*/ 46645 w 1210427"/>
              <a:gd name="connsiteY5" fmla="*/ 2232561 h 247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427" h="2470108">
                <a:moveTo>
                  <a:pt x="1210427" y="0"/>
                </a:moveTo>
                <a:cubicBezTo>
                  <a:pt x="1113445" y="509649"/>
                  <a:pt x="1016463" y="1019299"/>
                  <a:pt x="913544" y="1389413"/>
                </a:cubicBezTo>
                <a:cubicBezTo>
                  <a:pt x="810624" y="1759527"/>
                  <a:pt x="689892" y="2040577"/>
                  <a:pt x="592910" y="2220686"/>
                </a:cubicBezTo>
                <a:cubicBezTo>
                  <a:pt x="495928" y="2400795"/>
                  <a:pt x="426656" y="2472047"/>
                  <a:pt x="331653" y="2470068"/>
                </a:cubicBezTo>
                <a:cubicBezTo>
                  <a:pt x="236650" y="2468089"/>
                  <a:pt x="70395" y="2248395"/>
                  <a:pt x="22894" y="2208810"/>
                </a:cubicBezTo>
                <a:cubicBezTo>
                  <a:pt x="-24607" y="2169226"/>
                  <a:pt x="11019" y="2200893"/>
                  <a:pt x="46645" y="2232561"/>
                </a:cubicBezTo>
              </a:path>
            </a:pathLst>
          </a:custGeom>
          <a:noFill/>
          <a:ln w="762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72200" y="53340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77019" y="3962400"/>
            <a:ext cx="14278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61413" y="4025735"/>
            <a:ext cx="1674421" cy="2458238"/>
          </a:xfrm>
          <a:custGeom>
            <a:avLst/>
            <a:gdLst>
              <a:gd name="connsiteX0" fmla="*/ 1674421 w 1674421"/>
              <a:gd name="connsiteY0" fmla="*/ 0 h 2458238"/>
              <a:gd name="connsiteX1" fmla="*/ 1413164 w 1674421"/>
              <a:gd name="connsiteY1" fmla="*/ 1401288 h 2458238"/>
              <a:gd name="connsiteX2" fmla="*/ 1080655 w 1674421"/>
              <a:gd name="connsiteY2" fmla="*/ 2208810 h 2458238"/>
              <a:gd name="connsiteX3" fmla="*/ 855023 w 1674421"/>
              <a:gd name="connsiteY3" fmla="*/ 2458192 h 2458238"/>
              <a:gd name="connsiteX4" fmla="*/ 558140 w 1674421"/>
              <a:gd name="connsiteY4" fmla="*/ 2220686 h 2458238"/>
              <a:gd name="connsiteX5" fmla="*/ 285008 w 1674421"/>
              <a:gd name="connsiteY5" fmla="*/ 1389413 h 2458238"/>
              <a:gd name="connsiteX6" fmla="*/ 0 w 1674421"/>
              <a:gd name="connsiteY6" fmla="*/ 11875 h 24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421" h="2458238">
                <a:moveTo>
                  <a:pt x="1674421" y="0"/>
                </a:moveTo>
                <a:cubicBezTo>
                  <a:pt x="1593273" y="516576"/>
                  <a:pt x="1512125" y="1033153"/>
                  <a:pt x="1413164" y="1401288"/>
                </a:cubicBezTo>
                <a:cubicBezTo>
                  <a:pt x="1314203" y="1769423"/>
                  <a:pt x="1173678" y="2032659"/>
                  <a:pt x="1080655" y="2208810"/>
                </a:cubicBezTo>
                <a:cubicBezTo>
                  <a:pt x="987632" y="2384961"/>
                  <a:pt x="942109" y="2456213"/>
                  <a:pt x="855023" y="2458192"/>
                </a:cubicBezTo>
                <a:cubicBezTo>
                  <a:pt x="767937" y="2460171"/>
                  <a:pt x="653142" y="2398816"/>
                  <a:pt x="558140" y="2220686"/>
                </a:cubicBezTo>
                <a:cubicBezTo>
                  <a:pt x="463137" y="2042556"/>
                  <a:pt x="378031" y="1757548"/>
                  <a:pt x="285008" y="1389413"/>
                </a:cubicBezTo>
                <a:cubicBezTo>
                  <a:pt x="191985" y="1021278"/>
                  <a:pt x="95992" y="516576"/>
                  <a:pt x="0" y="11875"/>
                </a:cubicBezTo>
              </a:path>
            </a:pathLst>
          </a:custGeom>
          <a:noFill/>
          <a:ln w="5715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 quadratic function is written as a product of two binomials, then you can graph it a little easier by finding its </a:t>
                </a:r>
                <a:br>
                  <a:rPr lang="en-US" dirty="0" smtClean="0"/>
                </a:br>
                <a:r>
                  <a:rPr lang="en-US" b="1" i="1" dirty="0" smtClean="0"/>
                  <a:t>x</a:t>
                </a:r>
                <a:r>
                  <a:rPr lang="en-US" b="1" dirty="0" smtClean="0"/>
                  <a:t>-intercepts</a:t>
                </a:r>
              </a:p>
              <a:p>
                <a:pPr lvl="1"/>
                <a:r>
                  <a:rPr lang="en-US" b="1" i="1" dirty="0" smtClean="0"/>
                  <a:t>x</a:t>
                </a:r>
                <a:r>
                  <a:rPr lang="en-US" b="1" dirty="0" smtClean="0"/>
                  <a:t>-intercepts</a:t>
                </a:r>
                <a:r>
                  <a:rPr lang="en-US" dirty="0" smtClean="0"/>
                  <a:t> are where the graph crosses the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-axis</a:t>
                </a:r>
              </a:p>
              <a:p>
                <a:pPr lvl="1"/>
                <a:r>
                  <a:rPr lang="en-US" dirty="0" smtClean="0"/>
                  <a:t>A product of binomials is when the function looks like this: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+5)(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−9)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When you multiply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+5</m:t>
                        </m:r>
                      </m:e>
                    </m:d>
                  </m:oMath>
                </a14:m>
                <a:r>
                  <a:rPr lang="en-US" b="0" i="0" dirty="0" smtClean="0">
                    <a:latin typeface="+mj-lt"/>
                  </a:rPr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−9</m:t>
                        </m:r>
                      </m:e>
                    </m:d>
                  </m:oMath>
                </a14:m>
                <a:r>
                  <a:rPr lang="en-US" b="0" i="0" dirty="0" smtClean="0">
                    <a:latin typeface="+mj-lt"/>
                  </a:rPr>
                  <a:t> you get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 smtClean="0">
                    <a:latin typeface="+mj-lt"/>
                  </a:rPr>
                  <a:t> term.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0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If the </a:t>
            </a:r>
            <a:r>
              <a:rPr lang="en-US" i="1" dirty="0" smtClean="0"/>
              <a:t>x</a:t>
            </a:r>
            <a:r>
              <a:rPr lang="en-US" dirty="0" smtClean="0"/>
              <a:t>-intercepts are where the graph crosses the </a:t>
            </a:r>
            <a:r>
              <a:rPr lang="en-US" i="1" dirty="0" smtClean="0"/>
              <a:t>x</a:t>
            </a:r>
            <a:r>
              <a:rPr lang="en-US" dirty="0" smtClean="0"/>
              <a:t>-axis, what is the </a:t>
            </a:r>
            <a:r>
              <a:rPr lang="en-US" i="1" dirty="0" smtClean="0"/>
              <a:t>y</a:t>
            </a:r>
            <a:r>
              <a:rPr lang="en-US" dirty="0" smtClean="0"/>
              <a:t>-value at that point?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30313"/>
              </p:ext>
            </p:extLst>
          </p:nvPr>
        </p:nvGraphicFramePr>
        <p:xfrm>
          <a:off x="3657600" y="3886200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24200" y="3733800"/>
            <a:ext cx="3505200" cy="2895600"/>
            <a:chOff x="914400" y="3886200"/>
            <a:chExt cx="3505200" cy="28956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 rot="10800000">
            <a:off x="5140036" y="3875295"/>
            <a:ext cx="1184564" cy="2612607"/>
          </a:xfrm>
          <a:custGeom>
            <a:avLst/>
            <a:gdLst>
              <a:gd name="connsiteX0" fmla="*/ 0 w 1508166"/>
              <a:gd name="connsiteY0" fmla="*/ 0 h 2612607"/>
              <a:gd name="connsiteX1" fmla="*/ 415636 w 1508166"/>
              <a:gd name="connsiteY1" fmla="*/ 1864426 h 2612607"/>
              <a:gd name="connsiteX2" fmla="*/ 783771 w 1508166"/>
              <a:gd name="connsiteY2" fmla="*/ 2612571 h 2612607"/>
              <a:gd name="connsiteX3" fmla="*/ 1175657 w 1508166"/>
              <a:gd name="connsiteY3" fmla="*/ 1840675 h 2612607"/>
              <a:gd name="connsiteX4" fmla="*/ 1508166 w 1508166"/>
              <a:gd name="connsiteY4" fmla="*/ 0 h 26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2612607">
                <a:moveTo>
                  <a:pt x="0" y="0"/>
                </a:moveTo>
                <a:cubicBezTo>
                  <a:pt x="142504" y="714499"/>
                  <a:pt x="285008" y="1428998"/>
                  <a:pt x="415636" y="1864426"/>
                </a:cubicBezTo>
                <a:cubicBezTo>
                  <a:pt x="546264" y="2299854"/>
                  <a:pt x="657101" y="2616529"/>
                  <a:pt x="783771" y="2612571"/>
                </a:cubicBezTo>
                <a:cubicBezTo>
                  <a:pt x="910441" y="2608613"/>
                  <a:pt x="1054925" y="2276103"/>
                  <a:pt x="1175657" y="1840675"/>
                </a:cubicBezTo>
                <a:cubicBezTo>
                  <a:pt x="1296389" y="1405247"/>
                  <a:pt x="1402277" y="702623"/>
                  <a:pt x="1508166" y="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40035" y="5181600"/>
            <a:ext cx="346365" cy="3048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8235" y="5181599"/>
            <a:ext cx="346365" cy="3048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6600" y="3021536"/>
                <a:ext cx="32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At the </a:t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>-intercept(s),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!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021536"/>
                <a:ext cx="3200400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0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4660392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So take the example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+9)(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+5)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would the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/>
                  <a:t>x</a:t>
                </a:r>
                <a:r>
                  <a:rPr lang="en-US" dirty="0" smtClean="0"/>
                  <a:t>-intercepts </a:t>
                </a:r>
                <a:r>
                  <a:rPr lang="en-US" dirty="0"/>
                  <a:t>be located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Another way to think about it is to ask, when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lvl="2"/>
                <a:r>
                  <a:rPr lang="en-US" dirty="0" smtClean="0"/>
                  <a:t>If either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+9)</m:t>
                    </m:r>
                  </m:oMath>
                </a14:m>
                <a:r>
                  <a:rPr lang="en-US" dirty="0" smtClean="0"/>
                  <a:t> is 0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+5)</m:t>
                    </m:r>
                  </m:oMath>
                </a14:m>
                <a:r>
                  <a:rPr lang="en-US" dirty="0" smtClean="0"/>
                  <a:t> is 0.</a:t>
                </a:r>
              </a:p>
              <a:p>
                <a:pPr lvl="2"/>
                <a:r>
                  <a:rPr lang="en-US" dirty="0" smtClean="0"/>
                  <a:t>So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+9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=−9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−5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4660392" cy="5334000"/>
              </a:xfrm>
              <a:blipFill rotWithShape="1">
                <a:blip r:embed="rId2"/>
                <a:stretch>
                  <a:fillRect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6912"/>
              </p:ext>
            </p:extLst>
          </p:nvPr>
        </p:nvGraphicFramePr>
        <p:xfrm>
          <a:off x="5703120" y="2590800"/>
          <a:ext cx="31302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</a:tblGrid>
              <a:tr h="337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562600" y="2362200"/>
            <a:ext cx="3645723" cy="2895600"/>
            <a:chOff x="773877" y="4191000"/>
            <a:chExt cx="3645723" cy="28956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050477" y="41910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773877" y="5486400"/>
              <a:ext cx="364572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7010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447800"/>
                <a:ext cx="45720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 take the example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+9)(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+5)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intercepts: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=−9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−5</m:t>
                    </m:r>
                  </m:oMath>
                </a14:m>
                <a:endParaRPr lang="en-US" i="1" dirty="0" smtClean="0"/>
              </a:p>
              <a:p>
                <a:pPr lvl="2"/>
                <a:r>
                  <a:rPr lang="en-US" dirty="0" smtClean="0"/>
                  <a:t>Now, find a value for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that lies between these two.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</a:rPr>
                      <m:t>−7</m:t>
                    </m:r>
                    <m:r>
                      <a:rPr lang="en-US" sz="2400" i="1">
                        <a:latin typeface="Cambria Math"/>
                      </a:rPr>
                      <m:t>+9)(</m:t>
                    </m:r>
                    <m:r>
                      <a:rPr lang="en-US" sz="2400" b="0" i="1" smtClean="0">
                        <a:latin typeface="Cambria Math"/>
                      </a:rPr>
                      <m:t>−7</m:t>
                    </m:r>
                    <m:r>
                      <a:rPr lang="en-US" sz="2400" i="1">
                        <a:latin typeface="Cambria Math"/>
                      </a:rPr>
                      <m:t>+5)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−4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447800"/>
                <a:ext cx="4572000" cy="5334000"/>
              </a:xfrm>
              <a:blipFill rotWithShape="1">
                <a:blip r:embed="rId2"/>
                <a:stretch>
                  <a:fillRect t="-1486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57272"/>
              </p:ext>
            </p:extLst>
          </p:nvPr>
        </p:nvGraphicFramePr>
        <p:xfrm>
          <a:off x="5703120" y="2590800"/>
          <a:ext cx="31302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  <a:gridCol w="347811"/>
              </a:tblGrid>
              <a:tr h="337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562600" y="2362200"/>
            <a:ext cx="3645723" cy="2895600"/>
            <a:chOff x="773877" y="4191000"/>
            <a:chExt cx="3645723" cy="28956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050477" y="41910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773877" y="5486400"/>
              <a:ext cx="364572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7010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17029" y="1923803"/>
            <a:ext cx="1793174" cy="3230114"/>
          </a:xfrm>
          <a:custGeom>
            <a:avLst/>
            <a:gdLst>
              <a:gd name="connsiteX0" fmla="*/ 0 w 1793174"/>
              <a:gd name="connsiteY0" fmla="*/ 1448789 h 3230114"/>
              <a:gd name="connsiteX1" fmla="*/ 95002 w 1793174"/>
              <a:gd name="connsiteY1" fmla="*/ 1769423 h 3230114"/>
              <a:gd name="connsiteX2" fmla="*/ 439387 w 1793174"/>
              <a:gd name="connsiteY2" fmla="*/ 2861953 h 3230114"/>
              <a:gd name="connsiteX3" fmla="*/ 783771 w 1793174"/>
              <a:gd name="connsiteY3" fmla="*/ 3230088 h 3230114"/>
              <a:gd name="connsiteX4" fmla="*/ 1116280 w 1793174"/>
              <a:gd name="connsiteY4" fmla="*/ 2873828 h 3230114"/>
              <a:gd name="connsiteX5" fmla="*/ 1484415 w 1793174"/>
              <a:gd name="connsiteY5" fmla="*/ 1733797 h 3230114"/>
              <a:gd name="connsiteX6" fmla="*/ 1793174 w 1793174"/>
              <a:gd name="connsiteY6" fmla="*/ 0 h 323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174" h="3230114">
                <a:moveTo>
                  <a:pt x="0" y="1448789"/>
                </a:moveTo>
                <a:cubicBezTo>
                  <a:pt x="10885" y="1491342"/>
                  <a:pt x="21771" y="1533896"/>
                  <a:pt x="95002" y="1769423"/>
                </a:cubicBezTo>
                <a:cubicBezTo>
                  <a:pt x="168233" y="2004950"/>
                  <a:pt x="324592" y="2618509"/>
                  <a:pt x="439387" y="2861953"/>
                </a:cubicBezTo>
                <a:cubicBezTo>
                  <a:pt x="554182" y="3105397"/>
                  <a:pt x="670956" y="3228109"/>
                  <a:pt x="783771" y="3230088"/>
                </a:cubicBezTo>
                <a:cubicBezTo>
                  <a:pt x="896586" y="3232067"/>
                  <a:pt x="999506" y="3123210"/>
                  <a:pt x="1116280" y="2873828"/>
                </a:cubicBezTo>
                <a:cubicBezTo>
                  <a:pt x="1233054" y="2624446"/>
                  <a:pt x="1371599" y="2212768"/>
                  <a:pt x="1484415" y="1733797"/>
                </a:cubicBezTo>
                <a:cubicBezTo>
                  <a:pt x="1597231" y="1254826"/>
                  <a:pt x="1695202" y="627413"/>
                  <a:pt x="1793174" y="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-intercepts of the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−6)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12120" y="2558520"/>
              <a:ext cx="4260240" cy="399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2760" y="2549160"/>
                <a:ext cx="4278960" cy="40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4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1676400"/>
          </a:xfrm>
        </p:spPr>
        <p:txBody>
          <a:bodyPr numCol="3">
            <a:normAutofit fontScale="47500" lnSpcReduction="20000"/>
          </a:bodyPr>
          <a:lstStyle/>
          <a:p>
            <a:pPr marL="596646" indent="-514350">
              <a:buSzPct val="150000"/>
              <a:buFont typeface="+mj-lt"/>
              <a:buAutoNum type="arabicPeriod" startAt="19"/>
            </a:pPr>
            <a:r>
              <a:rPr lang="en-US" dirty="0" smtClean="0"/>
              <a:t> </a:t>
            </a:r>
          </a:p>
          <a:p>
            <a:pPr marL="596646" indent="-514350">
              <a:buFont typeface="+mj-lt"/>
              <a:buAutoNum type="arabicPeriod" startAt="19"/>
            </a:pPr>
            <a:endParaRPr lang="en-US" dirty="0"/>
          </a:p>
          <a:p>
            <a:pPr marL="596646" indent="-514350"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Font typeface="+mj-lt"/>
              <a:buAutoNum type="arabicPeriod" startAt="19"/>
            </a:pPr>
            <a:endParaRPr lang="en-US" dirty="0"/>
          </a:p>
          <a:p>
            <a:pPr marL="596646" indent="-514350"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SzPct val="150000"/>
              <a:buFont typeface="+mj-lt"/>
              <a:buAutoNum type="arabicPeriod" startAt="19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596646" indent="-514350">
              <a:buSzPct val="150000"/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SzPct val="150000"/>
              <a:buFont typeface="+mj-lt"/>
              <a:buAutoNum type="arabicPeriod" startAt="19"/>
            </a:pPr>
            <a:endParaRPr lang="en-US" dirty="0"/>
          </a:p>
          <a:p>
            <a:pPr marL="596646" indent="-514350">
              <a:buSzPct val="150000"/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SzPct val="150000"/>
              <a:buFont typeface="+mj-lt"/>
              <a:buAutoNum type="arabicPeriod" startAt="19"/>
            </a:pPr>
            <a:endParaRPr lang="en-US" dirty="0"/>
          </a:p>
          <a:p>
            <a:pPr marL="596646" indent="-514350">
              <a:buSzPct val="150000"/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SzPct val="150000"/>
              <a:buFont typeface="+mj-lt"/>
              <a:buAutoNum type="arabicPeriod" startAt="19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596646" indent="-514350">
              <a:buFont typeface="+mj-lt"/>
              <a:buAutoNum type="arabicPeriod" startAt="19"/>
            </a:pPr>
            <a:endParaRPr lang="en-US" dirty="0"/>
          </a:p>
          <a:p>
            <a:pPr marL="596646" indent="-514350">
              <a:buFont typeface="+mj-lt"/>
              <a:buAutoNum type="arabicPeriod" startAt="19"/>
            </a:pPr>
            <a:endParaRPr lang="en-US" dirty="0" smtClean="0"/>
          </a:p>
          <a:p>
            <a:pPr marL="596646" indent="-514350">
              <a:buFont typeface="+mj-lt"/>
              <a:buAutoNum type="arabicPeriod" startAt="19"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3" t="4156" r="26103" b="2511"/>
          <a:stretch/>
        </p:blipFill>
        <p:spPr>
          <a:xfrm rot="5400000">
            <a:off x="1085068" y="1618471"/>
            <a:ext cx="2286000" cy="240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8" t="11083" r="12599" b="12553"/>
          <a:stretch/>
        </p:blipFill>
        <p:spPr>
          <a:xfrm rot="5400000">
            <a:off x="3902787" y="1717834"/>
            <a:ext cx="24052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0" t="14199" r="10129" b="4242"/>
          <a:stretch/>
        </p:blipFill>
        <p:spPr>
          <a:xfrm rot="5400000">
            <a:off x="6497708" y="1799198"/>
            <a:ext cx="239698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</p:spPr>
            <p:txBody>
              <a:bodyPr>
                <a:normAutofit fontScale="77500" lnSpcReduction="20000"/>
              </a:bodyPr>
              <a:lstStyle/>
              <a:p>
                <a:pPr marL="596646" indent="-514350">
                  <a:buFont typeface="+mj-lt"/>
                  <a:buAutoNum type="arabicPeriod" startAt="22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=−6250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3125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596646" indent="-514350">
                  <a:buFont typeface="+mj-lt"/>
                  <a:buAutoNum type="arabicPeriod" startAt="2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6400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200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6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596646" indent="-514350">
                  <a:buFont typeface="+mj-lt"/>
                  <a:buAutoNum type="arabicPeriod" startAt="22"/>
                </a:pPr>
                <a:r>
                  <a:rPr lang="en-US" dirty="0"/>
                  <a:t> </a:t>
                </a:r>
                <a:r>
                  <a:rPr lang="en-US" dirty="0" smtClean="0"/>
                  <a:t>exponential decay</a:t>
                </a:r>
                <a:br>
                  <a:rPr lang="en-US" dirty="0" smtClean="0"/>
                </a:br>
                <a:r>
                  <a:rPr lang="en-US" dirty="0" smtClean="0"/>
                  <a:t>After 34,380 years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%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1.5625%</m:t>
                    </m:r>
                  </m:oMath>
                </a14:m>
                <a:r>
                  <a:rPr lang="en-US" dirty="0" smtClean="0"/>
                  <a:t> remains.</a:t>
                </a:r>
              </a:p>
              <a:p>
                <a:pPr marL="596646" indent="-514350">
                  <a:buFont typeface="+mj-lt"/>
                  <a:buAutoNum type="arabicPeriod" startAt="22"/>
                </a:pPr>
                <a:r>
                  <a:rPr lang="en-US" dirty="0" smtClean="0"/>
                  <a:t>exponential growth</a:t>
                </a:r>
                <a:br>
                  <a:rPr lang="en-US" dirty="0" smtClean="0"/>
                </a:br>
                <a:r>
                  <a:rPr lang="en-US" dirty="0" smtClean="0"/>
                  <a:t>After one week, there would be 640,000 bacteria.</a:t>
                </a:r>
              </a:p>
              <a:p>
                <a:pPr marL="596646" indent="-514350">
                  <a:buFont typeface="+mj-lt"/>
                  <a:buAutoNum type="arabicPeriod" startAt="22"/>
                </a:pPr>
                <a:r>
                  <a:rPr lang="en-US" dirty="0" smtClean="0"/>
                  <a:t>exponential decay</a:t>
                </a:r>
                <a:br>
                  <a:rPr lang="en-US" dirty="0" smtClean="0"/>
                </a:br>
                <a:r>
                  <a:rPr lang="en-US" dirty="0" smtClean="0"/>
                  <a:t>Between 25mg and 50mg remain after 12 hours.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  <a:blipFill rotWithShape="1">
                <a:blip r:embed="rId2"/>
                <a:stretch>
                  <a:fillRect t="-762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§12-7 Quadratic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function quadratic?</a:t>
            </a:r>
          </a:p>
          <a:p>
            <a:pPr lvl="1"/>
            <a:r>
              <a:rPr lang="en-US" dirty="0" smtClean="0"/>
              <a:t>The highest power of the independent variable is 2.</a:t>
            </a:r>
          </a:p>
          <a:p>
            <a:r>
              <a:rPr lang="en-US" dirty="0" smtClean="0"/>
              <a:t>Quadratic Functions have graphs that look like either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00636"/>
              </p:ext>
            </p:extLst>
          </p:nvPr>
        </p:nvGraphicFramePr>
        <p:xfrm>
          <a:off x="1447800" y="4038600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14400" y="3886200"/>
            <a:ext cx="3505200" cy="2895600"/>
            <a:chOff x="914400" y="3886200"/>
            <a:chExt cx="3505200" cy="28956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1447800" y="3962400"/>
            <a:ext cx="2169226" cy="1535875"/>
          </a:xfrm>
          <a:custGeom>
            <a:avLst/>
            <a:gdLst>
              <a:gd name="connsiteX0" fmla="*/ 0 w 1508166"/>
              <a:gd name="connsiteY0" fmla="*/ 0 h 724394"/>
              <a:gd name="connsiteX1" fmla="*/ 403761 w 1508166"/>
              <a:gd name="connsiteY1" fmla="*/ 558140 h 724394"/>
              <a:gd name="connsiteX2" fmla="*/ 807522 w 1508166"/>
              <a:gd name="connsiteY2" fmla="*/ 724394 h 724394"/>
              <a:gd name="connsiteX3" fmla="*/ 1140031 w 1508166"/>
              <a:gd name="connsiteY3" fmla="*/ 558140 h 724394"/>
              <a:gd name="connsiteX4" fmla="*/ 1508166 w 1508166"/>
              <a:gd name="connsiteY4" fmla="*/ 23750 h 7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724394">
                <a:moveTo>
                  <a:pt x="0" y="0"/>
                </a:moveTo>
                <a:cubicBezTo>
                  <a:pt x="134587" y="218704"/>
                  <a:pt x="269174" y="437408"/>
                  <a:pt x="403761" y="558140"/>
                </a:cubicBezTo>
                <a:cubicBezTo>
                  <a:pt x="538348" y="678872"/>
                  <a:pt x="684810" y="724394"/>
                  <a:pt x="807522" y="724394"/>
                </a:cubicBezTo>
                <a:cubicBezTo>
                  <a:pt x="930234" y="724394"/>
                  <a:pt x="1023257" y="674914"/>
                  <a:pt x="1140031" y="558140"/>
                </a:cubicBezTo>
                <a:cubicBezTo>
                  <a:pt x="1256805" y="441366"/>
                  <a:pt x="1382485" y="232558"/>
                  <a:pt x="1508166" y="2375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473033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</a:t>
            </a:r>
            <a:endParaRPr lang="en-US" sz="4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17511"/>
              </p:ext>
            </p:extLst>
          </p:nvPr>
        </p:nvGraphicFramePr>
        <p:xfrm>
          <a:off x="6096000" y="4038600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562600" y="3886200"/>
            <a:ext cx="3505200" cy="2895600"/>
            <a:chOff x="914400" y="3886200"/>
            <a:chExt cx="3505200" cy="28956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6"/>
          <p:cNvSpPr/>
          <p:nvPr/>
        </p:nvSpPr>
        <p:spPr>
          <a:xfrm rot="10610886">
            <a:off x="6248390" y="4630474"/>
            <a:ext cx="2169226" cy="1535875"/>
          </a:xfrm>
          <a:custGeom>
            <a:avLst/>
            <a:gdLst>
              <a:gd name="connsiteX0" fmla="*/ 0 w 1508166"/>
              <a:gd name="connsiteY0" fmla="*/ 0 h 724394"/>
              <a:gd name="connsiteX1" fmla="*/ 403761 w 1508166"/>
              <a:gd name="connsiteY1" fmla="*/ 558140 h 724394"/>
              <a:gd name="connsiteX2" fmla="*/ 807522 w 1508166"/>
              <a:gd name="connsiteY2" fmla="*/ 724394 h 724394"/>
              <a:gd name="connsiteX3" fmla="*/ 1140031 w 1508166"/>
              <a:gd name="connsiteY3" fmla="*/ 558140 h 724394"/>
              <a:gd name="connsiteX4" fmla="*/ 1508166 w 1508166"/>
              <a:gd name="connsiteY4" fmla="*/ 23750 h 7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724394">
                <a:moveTo>
                  <a:pt x="0" y="0"/>
                </a:moveTo>
                <a:cubicBezTo>
                  <a:pt x="134587" y="218704"/>
                  <a:pt x="269174" y="437408"/>
                  <a:pt x="403761" y="558140"/>
                </a:cubicBezTo>
                <a:cubicBezTo>
                  <a:pt x="538348" y="678872"/>
                  <a:pt x="684810" y="724394"/>
                  <a:pt x="807522" y="724394"/>
                </a:cubicBezTo>
                <a:cubicBezTo>
                  <a:pt x="930234" y="724394"/>
                  <a:pt x="1023257" y="674914"/>
                  <a:pt x="1140031" y="558140"/>
                </a:cubicBezTo>
                <a:cubicBezTo>
                  <a:pt x="1256805" y="441366"/>
                  <a:pt x="1382485" y="232558"/>
                  <a:pt x="1508166" y="2375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2133600"/>
                <a:ext cx="3723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133600"/>
                <a:ext cx="372313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2971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No!</a:t>
            </a:r>
          </a:p>
          <a:p>
            <a:pPr algn="ctr"/>
            <a:r>
              <a:rPr lang="en-US" sz="4400" dirty="0" smtClean="0"/>
              <a:t>The highest power can only be 2.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31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1981200"/>
                <a:ext cx="4707764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81200"/>
                <a:ext cx="4707764" cy="1244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2971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Yes!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2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0250"/>
              </p:ext>
            </p:extLst>
          </p:nvPr>
        </p:nvGraphicFramePr>
        <p:xfrm>
          <a:off x="3733800" y="2736273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00400" y="2583873"/>
            <a:ext cx="3505200" cy="2895600"/>
            <a:chOff x="914400" y="3886200"/>
            <a:chExt cx="3505200" cy="28956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 rot="5955173">
            <a:off x="1699301" y="406694"/>
            <a:ext cx="4876800" cy="4038600"/>
          </a:xfrm>
          <a:prstGeom prst="arc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7631" y="5402544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No!</a:t>
            </a:r>
          </a:p>
          <a:p>
            <a:pPr algn="ctr"/>
            <a:r>
              <a:rPr lang="en-US" sz="4400" dirty="0" smtClean="0"/>
              <a:t>Wrong shape.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52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29875"/>
              </p:ext>
            </p:extLst>
          </p:nvPr>
        </p:nvGraphicFramePr>
        <p:xfrm>
          <a:off x="3733800" y="2736273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00400" y="2583873"/>
            <a:ext cx="3505200" cy="2895600"/>
            <a:chOff x="914400" y="3886200"/>
            <a:chExt cx="3505200" cy="28956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87631" y="540254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Yes!</a:t>
            </a:r>
            <a:endParaRPr lang="en-US" sz="4400" dirty="0"/>
          </a:p>
        </p:txBody>
      </p:sp>
      <p:sp>
        <p:nvSpPr>
          <p:cNvPr id="4" name="Freeform 3"/>
          <p:cNvSpPr/>
          <p:nvPr/>
        </p:nvSpPr>
        <p:spPr>
          <a:xfrm>
            <a:off x="4085112" y="2731325"/>
            <a:ext cx="1508166" cy="2612607"/>
          </a:xfrm>
          <a:custGeom>
            <a:avLst/>
            <a:gdLst>
              <a:gd name="connsiteX0" fmla="*/ 0 w 1508166"/>
              <a:gd name="connsiteY0" fmla="*/ 0 h 2612607"/>
              <a:gd name="connsiteX1" fmla="*/ 415636 w 1508166"/>
              <a:gd name="connsiteY1" fmla="*/ 1864426 h 2612607"/>
              <a:gd name="connsiteX2" fmla="*/ 783771 w 1508166"/>
              <a:gd name="connsiteY2" fmla="*/ 2612571 h 2612607"/>
              <a:gd name="connsiteX3" fmla="*/ 1175657 w 1508166"/>
              <a:gd name="connsiteY3" fmla="*/ 1840675 h 2612607"/>
              <a:gd name="connsiteX4" fmla="*/ 1508166 w 1508166"/>
              <a:gd name="connsiteY4" fmla="*/ 0 h 26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2612607">
                <a:moveTo>
                  <a:pt x="0" y="0"/>
                </a:moveTo>
                <a:cubicBezTo>
                  <a:pt x="142504" y="714499"/>
                  <a:pt x="285008" y="1428998"/>
                  <a:pt x="415636" y="1864426"/>
                </a:cubicBezTo>
                <a:cubicBezTo>
                  <a:pt x="546264" y="2299854"/>
                  <a:pt x="657101" y="2616529"/>
                  <a:pt x="783771" y="2612571"/>
                </a:cubicBezTo>
                <a:cubicBezTo>
                  <a:pt x="910441" y="2608613"/>
                  <a:pt x="1054925" y="2276103"/>
                  <a:pt x="1175657" y="1840675"/>
                </a:cubicBezTo>
                <a:cubicBezTo>
                  <a:pt x="1296389" y="1405247"/>
                  <a:pt x="1402277" y="702623"/>
                  <a:pt x="1508166" y="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§12-7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/>
          <a:lstStyle/>
          <a:p>
            <a:r>
              <a:rPr lang="en-US" dirty="0" smtClean="0"/>
              <a:t>Is it a quadratic function?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54032"/>
              </p:ext>
            </p:extLst>
          </p:nvPr>
        </p:nvGraphicFramePr>
        <p:xfrm>
          <a:off x="3733800" y="2736273"/>
          <a:ext cx="2596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85"/>
                <a:gridCol w="370985"/>
                <a:gridCol w="370985"/>
                <a:gridCol w="370985"/>
                <a:gridCol w="370985"/>
                <a:gridCol w="370985"/>
                <a:gridCol w="3709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00400" y="2583873"/>
            <a:ext cx="3505200" cy="2895600"/>
            <a:chOff x="914400" y="3886200"/>
            <a:chExt cx="3505200" cy="28956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590800" y="3886200"/>
              <a:ext cx="0" cy="2895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14400" y="5486400"/>
              <a:ext cx="3505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87631" y="540254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Yes!</a:t>
            </a:r>
            <a:endParaRPr lang="en-US" sz="4400" dirty="0"/>
          </a:p>
        </p:txBody>
      </p:sp>
      <p:sp>
        <p:nvSpPr>
          <p:cNvPr id="4" name="Freeform 3"/>
          <p:cNvSpPr/>
          <p:nvPr/>
        </p:nvSpPr>
        <p:spPr>
          <a:xfrm rot="10800000">
            <a:off x="5216236" y="2725368"/>
            <a:ext cx="1184564" cy="2612607"/>
          </a:xfrm>
          <a:custGeom>
            <a:avLst/>
            <a:gdLst>
              <a:gd name="connsiteX0" fmla="*/ 0 w 1508166"/>
              <a:gd name="connsiteY0" fmla="*/ 0 h 2612607"/>
              <a:gd name="connsiteX1" fmla="*/ 415636 w 1508166"/>
              <a:gd name="connsiteY1" fmla="*/ 1864426 h 2612607"/>
              <a:gd name="connsiteX2" fmla="*/ 783771 w 1508166"/>
              <a:gd name="connsiteY2" fmla="*/ 2612571 h 2612607"/>
              <a:gd name="connsiteX3" fmla="*/ 1175657 w 1508166"/>
              <a:gd name="connsiteY3" fmla="*/ 1840675 h 2612607"/>
              <a:gd name="connsiteX4" fmla="*/ 1508166 w 1508166"/>
              <a:gd name="connsiteY4" fmla="*/ 0 h 26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6" h="2612607">
                <a:moveTo>
                  <a:pt x="0" y="0"/>
                </a:moveTo>
                <a:cubicBezTo>
                  <a:pt x="142504" y="714499"/>
                  <a:pt x="285008" y="1428998"/>
                  <a:pt x="415636" y="1864426"/>
                </a:cubicBezTo>
                <a:cubicBezTo>
                  <a:pt x="546264" y="2299854"/>
                  <a:pt x="657101" y="2616529"/>
                  <a:pt x="783771" y="2612571"/>
                </a:cubicBezTo>
                <a:cubicBezTo>
                  <a:pt x="910441" y="2608613"/>
                  <a:pt x="1054925" y="2276103"/>
                  <a:pt x="1175657" y="1840675"/>
                </a:cubicBezTo>
                <a:cubicBezTo>
                  <a:pt x="1296389" y="1405247"/>
                  <a:pt x="1402277" y="702623"/>
                  <a:pt x="1508166" y="0"/>
                </a:cubicBezTo>
              </a:path>
            </a:pathLst>
          </a:custGeom>
          <a:noFill/>
          <a:ln w="571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Vibrant">
      <a:dk1>
        <a:srgbClr val="000000"/>
      </a:dk1>
      <a:lt1>
        <a:srgbClr val="FFFFFF"/>
      </a:lt1>
      <a:dk2>
        <a:srgbClr val="000000"/>
      </a:dk2>
      <a:lt2>
        <a:srgbClr val="FE9999"/>
      </a:lt2>
      <a:accent1>
        <a:srgbClr val="0099FF"/>
      </a:accent1>
      <a:accent2>
        <a:srgbClr val="00B0F0"/>
      </a:accent2>
      <a:accent3>
        <a:srgbClr val="F88630"/>
      </a:accent3>
      <a:accent4>
        <a:srgbClr val="00B050"/>
      </a:accent4>
      <a:accent5>
        <a:srgbClr val="7030A0"/>
      </a:accent5>
      <a:accent6>
        <a:srgbClr val="FF66FF"/>
      </a:accent6>
      <a:hlink>
        <a:srgbClr val="9933FF"/>
      </a:hlink>
      <a:folHlink>
        <a:srgbClr val="BF654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1821</TotalTime>
  <Words>443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Monday, February 4, 2013</vt:lpstr>
      <vt:lpstr>Homework Check</vt:lpstr>
      <vt:lpstr>Homework Check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  <vt:lpstr>§12-7 Quadratic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February 1, 2013</dc:title>
  <dc:creator>Dria</dc:creator>
  <cp:lastModifiedBy>Dria</cp:lastModifiedBy>
  <cp:revision>25</cp:revision>
  <dcterms:created xsi:type="dcterms:W3CDTF">2013-02-01T02:49:04Z</dcterms:created>
  <dcterms:modified xsi:type="dcterms:W3CDTF">2013-02-04T23:07:53Z</dcterms:modified>
</cp:coreProperties>
</file>